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57" r:id="rId4"/>
    <p:sldId id="258" r:id="rId5"/>
    <p:sldId id="265" r:id="rId6"/>
    <p:sldId id="268" r:id="rId7"/>
    <p:sldId id="259" r:id="rId8"/>
    <p:sldId id="260" r:id="rId9"/>
    <p:sldId id="261" r:id="rId10"/>
    <p:sldId id="272" r:id="rId11"/>
    <p:sldId id="274" r:id="rId12"/>
    <p:sldId id="270" r:id="rId13"/>
    <p:sldId id="263" r:id="rId14"/>
    <p:sldId id="271" r:id="rId15"/>
    <p:sldId id="275" r:id="rId16"/>
    <p:sldId id="276" r:id="rId17"/>
    <p:sldId id="262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69762" autoAdjust="0"/>
  </p:normalViewPr>
  <p:slideViewPr>
    <p:cSldViewPr>
      <p:cViewPr varScale="1">
        <p:scale>
          <a:sx n="77" d="100"/>
          <a:sy n="77" d="100"/>
        </p:scale>
        <p:origin x="-19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C79E4-33EA-4A3B-B320-9AF9329516A7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BC73A-45F7-47D9-93B7-201384998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BC73A-45F7-47D9-93B7-201384998F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0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4F3E-EFA6-4A35-BF48-47B091A19496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92F0-159D-46A2-B295-A23118A5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667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Federal Lease Overview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NHAPL Half-Day Seminar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February 5,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Terms and Conditions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Continuation and Extension</a:t>
            </a:r>
          </a:p>
          <a:p>
            <a:pPr>
              <a:buNone/>
            </a:pPr>
            <a:r>
              <a:rPr lang="en-US" dirty="0" smtClean="0"/>
              <a:t>3107.1 Extension by drilling</a:t>
            </a:r>
          </a:p>
          <a:p>
            <a:pPr>
              <a:buNone/>
            </a:pPr>
            <a:r>
              <a:rPr lang="en-US" dirty="0" smtClean="0"/>
              <a:t>3107.2 Production</a:t>
            </a:r>
          </a:p>
          <a:p>
            <a:pPr>
              <a:buNone/>
            </a:pPr>
            <a:r>
              <a:rPr lang="en-US" dirty="0" smtClean="0"/>
              <a:t>3107.3 Extension for terms of unit plan</a:t>
            </a:r>
          </a:p>
          <a:p>
            <a:pPr>
              <a:buNone/>
            </a:pPr>
            <a:r>
              <a:rPr lang="en-US" dirty="0" smtClean="0"/>
              <a:t>3107.4 Extension by elimination</a:t>
            </a:r>
          </a:p>
          <a:p>
            <a:pPr>
              <a:buNone/>
            </a:pPr>
            <a:r>
              <a:rPr lang="en-US" dirty="0" smtClean="0"/>
              <a:t>3107.5 Extension if segregated by assignment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Terms and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Relinquishment, Termination, Cancellation</a:t>
            </a:r>
          </a:p>
          <a:p>
            <a:pPr>
              <a:buNone/>
            </a:pPr>
            <a:r>
              <a:rPr lang="en-US" dirty="0" smtClean="0"/>
              <a:t>3108.1 Relinquishment</a:t>
            </a:r>
          </a:p>
          <a:p>
            <a:pPr>
              <a:buNone/>
            </a:pPr>
            <a:r>
              <a:rPr lang="en-US" dirty="0" smtClean="0"/>
              <a:t>3108.2 Termination by operation of law</a:t>
            </a:r>
          </a:p>
          <a:p>
            <a:pPr>
              <a:buNone/>
            </a:pPr>
            <a:r>
              <a:rPr lang="en-US" dirty="0" smtClean="0"/>
              <a:t>3108.3 Cancellation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Reinstated Lease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Reinstatement</a:t>
            </a:r>
          </a:p>
          <a:p>
            <a:pPr>
              <a:buNone/>
            </a:pPr>
            <a:r>
              <a:rPr lang="en-US" dirty="0" smtClean="0"/>
              <a:t>3108.2-2 Class I Reinstatements</a:t>
            </a:r>
          </a:p>
          <a:p>
            <a:pPr>
              <a:buNone/>
            </a:pPr>
            <a:r>
              <a:rPr lang="en-US" dirty="0" smtClean="0"/>
              <a:t>3108.2-3 Class II Reinstatements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3103.2-2Rentals for reinstated leases</a:t>
            </a:r>
          </a:p>
          <a:p>
            <a:pPr>
              <a:buNone/>
            </a:pPr>
            <a:r>
              <a:rPr lang="en-US" dirty="0" smtClean="0"/>
              <a:t>3103.3-1 Royalty for reinstated leases</a:t>
            </a:r>
          </a:p>
          <a:p>
            <a:pPr>
              <a:buNone/>
            </a:pPr>
            <a:r>
              <a:rPr lang="en-US" dirty="0" smtClean="0"/>
              <a:t>3107.6 Extension of reinstated leases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Assignability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Record title ownership v. operating rights</a:t>
            </a:r>
          </a:p>
          <a:p>
            <a:pPr>
              <a:buNone/>
            </a:pPr>
            <a:r>
              <a:rPr lang="en-US" dirty="0" smtClean="0"/>
              <a:t>3106.4-1 Transfers of record title and operating rights</a:t>
            </a:r>
          </a:p>
          <a:p>
            <a:pPr>
              <a:buNone/>
            </a:pPr>
            <a:r>
              <a:rPr lang="en-US" dirty="0" smtClean="0"/>
              <a:t>3106.4-2 Transfers of other interests</a:t>
            </a:r>
          </a:p>
          <a:p>
            <a:pPr>
              <a:buNone/>
            </a:pPr>
            <a:r>
              <a:rPr lang="en-US" dirty="0" smtClean="0"/>
              <a:t>3106.8-2 Change of name</a:t>
            </a:r>
          </a:p>
          <a:p>
            <a:pPr>
              <a:buNone/>
            </a:pPr>
            <a:r>
              <a:rPr lang="en-US" dirty="0" smtClean="0"/>
              <a:t>3106.8-3 Corporate merger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3181 Application for Designation</a:t>
            </a:r>
          </a:p>
          <a:p>
            <a:pPr>
              <a:buNone/>
            </a:pPr>
            <a:r>
              <a:rPr lang="en-US" dirty="0" smtClean="0"/>
              <a:t>3186 Model Forms</a:t>
            </a:r>
          </a:p>
          <a:p>
            <a:pPr>
              <a:buNone/>
            </a:pPr>
            <a:r>
              <a:rPr lang="en-US" dirty="0" smtClean="0"/>
              <a:t>	Unit Agreement (UA)</a:t>
            </a:r>
          </a:p>
          <a:p>
            <a:pPr>
              <a:buNone/>
            </a:pPr>
            <a:r>
              <a:rPr lang="en-US" dirty="0" smtClean="0"/>
              <a:t>	Unit Operating Agreement (UOA)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Form 1- Undivided Interest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Form 2- Divided Interest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Unit Contraction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Unitization resources- http://www.blm.gov/mt/st/en/prog/energy/oil_and_gas/reservoir_management/unitization.html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Units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Communitization</a:t>
            </a:r>
            <a:r>
              <a:rPr lang="en-US" dirty="0" smtClean="0"/>
              <a:t>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3105.2 </a:t>
            </a:r>
            <a:r>
              <a:rPr lang="en-US" dirty="0" err="1" smtClean="0"/>
              <a:t>Communitization</a:t>
            </a:r>
            <a:r>
              <a:rPr lang="en-US" dirty="0" smtClean="0"/>
              <a:t> agreements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3105.2-3 Requirements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Royalty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Step-Scale and Sliding-Scale Royalty Rates</a:t>
            </a:r>
          </a:p>
          <a:p>
            <a:pPr>
              <a:buNone/>
            </a:pPr>
            <a:r>
              <a:rPr lang="en-US" dirty="0" smtClean="0"/>
              <a:t>http://</a:t>
            </a:r>
            <a:r>
              <a:rPr lang="en-US" dirty="0" smtClean="0"/>
              <a:t>www.onrr.gov/ReportPay/PDFDocs/stepscale.pdf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43 CFR 3162.7-4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Identifying what schedule royalty your lease is subject to:</a:t>
            </a:r>
          </a:p>
          <a:p>
            <a:pPr>
              <a:buNone/>
            </a:pPr>
            <a:r>
              <a:rPr lang="en-US" dirty="0" smtClean="0"/>
              <a:t>http://www.blm.gov/pgdata/etc/medialib/blm/mt/blm_programs/energy/oil_and_gas/leasing/handbooks/3103.Par.12749.File.dat/part4.pdf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for a Permit to Drill (APD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43 CFR 3162.3-1(d)</a:t>
            </a:r>
            <a:endParaRPr lang="en-US" dirty="0" smtClean="0"/>
          </a:p>
          <a:p>
            <a:pPr lvl="1"/>
            <a:r>
              <a:rPr lang="en-US" dirty="0" smtClean="0"/>
              <a:t>Drilling plan</a:t>
            </a:r>
          </a:p>
          <a:p>
            <a:pPr lvl="1"/>
            <a:r>
              <a:rPr lang="en-US" dirty="0" smtClean="0"/>
              <a:t>Surface use plan of operations</a:t>
            </a:r>
          </a:p>
          <a:p>
            <a:pPr lvl="1"/>
            <a:r>
              <a:rPr lang="en-US" dirty="0" smtClean="0"/>
              <a:t>Evidence of bond coverage</a:t>
            </a:r>
          </a:p>
          <a:p>
            <a:pPr lvl="1"/>
            <a:r>
              <a:rPr lang="en-US" dirty="0" smtClean="0"/>
              <a:t>BLM </a:t>
            </a:r>
            <a:r>
              <a:rPr lang="en-US" dirty="0" smtClean="0"/>
              <a:t>form 3160-3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US" sz="3600" dirty="0" smtClean="0"/>
              <a:t>Melissa Munson</a:t>
            </a:r>
          </a:p>
          <a:p>
            <a:pPr algn="r">
              <a:buNone/>
            </a:pPr>
            <a:r>
              <a:rPr lang="en-US" dirty="0" smtClean="0"/>
              <a:t>Melissa.Munson@steptoe-johnson.com</a:t>
            </a:r>
          </a:p>
          <a:p>
            <a:pPr algn="r">
              <a:buNone/>
            </a:pPr>
            <a:r>
              <a:rPr lang="en-US" dirty="0" smtClean="0"/>
              <a:t>(281) 203-5765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581400"/>
            <a:ext cx="1828800" cy="234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46,183</a:t>
            </a:r>
            <a:r>
              <a:rPr lang="en-US" dirty="0" smtClean="0"/>
              <a:t> leases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		34,592,450</a:t>
            </a:r>
            <a:r>
              <a:rPr lang="en-US" dirty="0" smtClean="0"/>
              <a:t> </a:t>
            </a:r>
            <a:r>
              <a:rPr lang="en-US" sz="2600" dirty="0" smtClean="0"/>
              <a:t>acres leased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1,157</a:t>
            </a:r>
            <a:r>
              <a:rPr lang="en-US" dirty="0" smtClean="0"/>
              <a:t> new leases in ‘14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	1,197,852</a:t>
            </a:r>
            <a:r>
              <a:rPr lang="en-US" dirty="0" smtClean="0"/>
              <a:t> acres leased in ‘14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			23,657 </a:t>
            </a:r>
            <a:r>
              <a:rPr lang="en-US" sz="2600" dirty="0" smtClean="0"/>
              <a:t>producing leases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12,690,806</a:t>
            </a:r>
            <a:r>
              <a:rPr lang="en-US" dirty="0" smtClean="0"/>
              <a:t> producing acres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3,769</a:t>
            </a:r>
            <a:r>
              <a:rPr lang="en-US" dirty="0" smtClean="0"/>
              <a:t> APDs approved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			2,544 </a:t>
            </a:r>
            <a:r>
              <a:rPr lang="en-US" dirty="0" smtClean="0"/>
              <a:t>wells spud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“Need to Knows”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 of Land Management (“BLM”)</a:t>
            </a:r>
            <a:endParaRPr lang="en-US" dirty="0"/>
          </a:p>
          <a:p>
            <a:r>
              <a:rPr lang="en-US" dirty="0" smtClean="0"/>
              <a:t>Office Of Natural Resources Revenue (“ONRR”)</a:t>
            </a:r>
          </a:p>
          <a:p>
            <a:r>
              <a:rPr lang="en-US" dirty="0" smtClean="0"/>
              <a:t>Resource Management Plan (“RMP”)</a:t>
            </a:r>
          </a:p>
          <a:p>
            <a:r>
              <a:rPr lang="en-US" dirty="0" smtClean="0"/>
              <a:t>Environmental Impact Statement (“EIS”)/Environmental Assessment (“EA”)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Mining Law of 1872</a:t>
            </a:r>
          </a:p>
          <a:p>
            <a:r>
              <a:rPr lang="en-US" dirty="0" smtClean="0"/>
              <a:t>Mineral Lands Leasing Act of 1920</a:t>
            </a:r>
          </a:p>
          <a:p>
            <a:r>
              <a:rPr lang="en-US" dirty="0" smtClean="0"/>
              <a:t>Minerals Leasing Act for Acquired Lands of 1947</a:t>
            </a:r>
          </a:p>
          <a:p>
            <a:r>
              <a:rPr lang="en-US" dirty="0" smtClean="0"/>
              <a:t>Federal Onshore Oil and Gas Leasing Reform Act of 1987</a:t>
            </a:r>
          </a:p>
          <a:p>
            <a:r>
              <a:rPr lang="en-US" dirty="0" smtClean="0"/>
              <a:t>Oil and Gas Leasing Reform, 2010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BLM RULES</a:t>
            </a:r>
          </a:p>
          <a:p>
            <a:pPr lvl="1"/>
            <a:r>
              <a:rPr lang="en-US" dirty="0" smtClean="0"/>
              <a:t>http://www.ecfr.gov/cgi-bin/text-idx?SID=58f2e664dca34f39fde42822cc24eb2f&amp;tpl=/ecfrbrowse/Title43/43cfrv2_02.tpl#0</a:t>
            </a:r>
          </a:p>
          <a:p>
            <a:pPr lvl="1"/>
            <a:r>
              <a:rPr lang="en-US" dirty="0" smtClean="0"/>
              <a:t>BLM FEES are at 43 CFR §3000.12</a:t>
            </a:r>
          </a:p>
          <a:p>
            <a:r>
              <a:rPr lang="en-US" dirty="0" smtClean="0"/>
              <a:t>BLM FORMS</a:t>
            </a:r>
          </a:p>
          <a:p>
            <a:pPr marL="742950" lvl="2" indent="-342900"/>
            <a:r>
              <a:rPr lang="en-US" dirty="0" smtClean="0"/>
              <a:t>http://www.blm.gov/noc/st/en/business/eForms/og.html</a:t>
            </a:r>
          </a:p>
          <a:p>
            <a:r>
              <a:rPr lang="en-US" dirty="0" smtClean="0"/>
              <a:t>BLM ORG. CHART</a:t>
            </a:r>
          </a:p>
          <a:p>
            <a:pPr lvl="1"/>
            <a:r>
              <a:rPr lang="en-US" dirty="0" smtClean="0"/>
              <a:t>http://www.blm.gov/style/medialib/blm/wo/Business_and_Fiscal_Resources.Par.33189.File.dat/blm_org_chart.pdf</a:t>
            </a:r>
          </a:p>
          <a:p>
            <a:r>
              <a:rPr lang="en-US" dirty="0" smtClean="0"/>
              <a:t>BLM OFFICES</a:t>
            </a:r>
          </a:p>
          <a:p>
            <a:pPr lvl="1"/>
            <a:r>
              <a:rPr lang="en-US" dirty="0" smtClean="0"/>
              <a:t>http://www.blm.gov/wo/st/en/info/directory.html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3100.0-3(a) Public domain lands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3100.0-3(b) Acquired lands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3101.2 Chargeability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Leasing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Competitive Leasing</a:t>
            </a:r>
          </a:p>
          <a:p>
            <a:pPr algn="ctr">
              <a:buNone/>
            </a:pPr>
            <a:r>
              <a:rPr lang="en-US" dirty="0" smtClean="0"/>
              <a:t>43 CFR 3120</a:t>
            </a:r>
          </a:p>
          <a:p>
            <a:pPr>
              <a:buNone/>
            </a:pPr>
            <a:r>
              <a:rPr lang="en-US" dirty="0" smtClean="0"/>
              <a:t>3120.1-1 Lands available for competitive leasing</a:t>
            </a:r>
          </a:p>
          <a:p>
            <a:pPr>
              <a:buNone/>
            </a:pPr>
            <a:r>
              <a:rPr lang="en-US" dirty="0" smtClean="0"/>
              <a:t>3120.3 Nominations</a:t>
            </a:r>
          </a:p>
          <a:p>
            <a:pPr>
              <a:buNone/>
            </a:pPr>
            <a:r>
              <a:rPr lang="en-US" dirty="0" smtClean="0"/>
              <a:t>3120.4 Notice of competitive lease sale</a:t>
            </a:r>
          </a:p>
          <a:p>
            <a:pPr>
              <a:buNone/>
            </a:pPr>
            <a:r>
              <a:rPr lang="en-US" dirty="0" smtClean="0"/>
              <a:t>3120.5 Competitive sale and auction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Leasing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Non-Competitive Leasing</a:t>
            </a:r>
          </a:p>
          <a:p>
            <a:pPr algn="ctr">
              <a:buNone/>
            </a:pPr>
            <a:r>
              <a:rPr lang="en-US" dirty="0" smtClean="0"/>
              <a:t>43 CFR 3110</a:t>
            </a:r>
          </a:p>
          <a:p>
            <a:pPr>
              <a:buNone/>
            </a:pPr>
            <a:r>
              <a:rPr lang="en-US" dirty="0" smtClean="0"/>
              <a:t>3110.1-1 Lands available for non- competitive leasing</a:t>
            </a:r>
          </a:p>
          <a:p>
            <a:pPr>
              <a:buNone/>
            </a:pPr>
            <a:r>
              <a:rPr lang="en-US" dirty="0" smtClean="0"/>
              <a:t>3110.2 Priority</a:t>
            </a:r>
          </a:p>
          <a:p>
            <a:pPr>
              <a:buNone/>
            </a:pPr>
            <a:r>
              <a:rPr lang="en-US" dirty="0" smtClean="0"/>
              <a:t>3110.4 Requirements for offer</a:t>
            </a:r>
          </a:p>
          <a:p>
            <a:pPr>
              <a:buNone/>
            </a:pPr>
            <a:r>
              <a:rPr lang="en-US" dirty="0" smtClean="0"/>
              <a:t>3110.5 Description of lands 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Terms and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Fees, Rentals and Royalties</a:t>
            </a:r>
          </a:p>
          <a:p>
            <a:pPr>
              <a:buNone/>
            </a:pPr>
            <a:r>
              <a:rPr lang="en-US" dirty="0" smtClean="0"/>
              <a:t>3103.1 Payments</a:t>
            </a:r>
          </a:p>
          <a:p>
            <a:pPr>
              <a:buNone/>
            </a:pPr>
            <a:r>
              <a:rPr lang="en-US" dirty="0" smtClean="0"/>
              <a:t>3103.2 Rentals</a:t>
            </a:r>
          </a:p>
          <a:p>
            <a:pPr>
              <a:buNone/>
            </a:pPr>
            <a:r>
              <a:rPr lang="en-US" dirty="0" smtClean="0"/>
              <a:t>3103.3 Royalties</a:t>
            </a:r>
          </a:p>
          <a:p>
            <a:pPr>
              <a:buNone/>
            </a:pPr>
            <a:r>
              <a:rPr lang="en-US" dirty="0" smtClean="0"/>
              <a:t>3103.4-1 Royalty reductions</a:t>
            </a:r>
          </a:p>
          <a:p>
            <a:pPr algn="ctr">
              <a:buNone/>
            </a:pPr>
            <a:r>
              <a:rPr lang="en-US" dirty="0" smtClean="0"/>
              <a:t>Term</a:t>
            </a:r>
          </a:p>
          <a:p>
            <a:pPr lvl="1">
              <a:buNone/>
            </a:pPr>
            <a:r>
              <a:rPr lang="en-US" dirty="0" smtClean="0"/>
              <a:t>3110.3-1 Lease duration (non-competitive)</a:t>
            </a:r>
          </a:p>
          <a:p>
            <a:pPr lvl="1">
              <a:buNone/>
            </a:pPr>
            <a:r>
              <a:rPr lang="en-US" dirty="0" smtClean="0"/>
              <a:t>3120.2-1 Lease duration (competitive)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417</Words>
  <Application>Microsoft Office PowerPoint</Application>
  <PresentationFormat>On-screen Show (4:3)</PresentationFormat>
  <Paragraphs>139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Federal Lease Overview</vt:lpstr>
      <vt:lpstr>Big Picture</vt:lpstr>
      <vt:lpstr>Basic “Need to Knows”</vt:lpstr>
      <vt:lpstr>Quick History</vt:lpstr>
      <vt:lpstr>Resources</vt:lpstr>
      <vt:lpstr>Choosing the Land</vt:lpstr>
      <vt:lpstr>The Leasing Process</vt:lpstr>
      <vt:lpstr>The Leasing Process</vt:lpstr>
      <vt:lpstr>Lease Terms and Conditions</vt:lpstr>
      <vt:lpstr>Lease Terms and Conditions </vt:lpstr>
      <vt:lpstr>Lease Terms and Conditions</vt:lpstr>
      <vt:lpstr>Reinstated Lease Terms</vt:lpstr>
      <vt:lpstr>Assignability</vt:lpstr>
      <vt:lpstr>Exploratory Units</vt:lpstr>
      <vt:lpstr>Communitization Agreement</vt:lpstr>
      <vt:lpstr>Royalty Rates</vt:lpstr>
      <vt:lpstr>Permitting</vt:lpstr>
      <vt:lpstr>Questions?</vt:lpstr>
    </vt:vector>
  </TitlesOfParts>
  <Company>Steptoe &amp; Johnson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Joe.Bordonada</dc:creator>
  <cp:lastModifiedBy>melissa.grobler</cp:lastModifiedBy>
  <cp:revision>83</cp:revision>
  <dcterms:created xsi:type="dcterms:W3CDTF">2011-11-04T18:48:09Z</dcterms:created>
  <dcterms:modified xsi:type="dcterms:W3CDTF">2015-02-04T20:57:06Z</dcterms:modified>
</cp:coreProperties>
</file>